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7" r:id="rId5"/>
    <p:sldId id="272" r:id="rId6"/>
    <p:sldId id="301" r:id="rId7"/>
    <p:sldId id="304" r:id="rId8"/>
    <p:sldId id="303" r:id="rId9"/>
    <p:sldId id="273" r:id="rId10"/>
    <p:sldId id="306" r:id="rId11"/>
    <p:sldId id="286" r:id="rId12"/>
    <p:sldId id="289" r:id="rId13"/>
    <p:sldId id="307" r:id="rId14"/>
    <p:sldId id="308" r:id="rId15"/>
    <p:sldId id="309" r:id="rId16"/>
    <p:sldId id="311" r:id="rId17"/>
    <p:sldId id="319" r:id="rId18"/>
    <p:sldId id="310" r:id="rId19"/>
    <p:sldId id="302" r:id="rId20"/>
    <p:sldId id="312" r:id="rId21"/>
    <p:sldId id="313" r:id="rId22"/>
    <p:sldId id="314" r:id="rId23"/>
    <p:sldId id="316" r:id="rId24"/>
    <p:sldId id="300" r:id="rId25"/>
    <p:sldId id="282" r:id="rId26"/>
    <p:sldId id="31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51" autoAdjust="0"/>
    <p:restoredTop sz="93810" autoAdjust="0"/>
  </p:normalViewPr>
  <p:slideViewPr>
    <p:cSldViewPr snapToGrid="0" showGuides="1">
      <p:cViewPr varScale="1">
        <p:scale>
          <a:sx n="69" d="100"/>
          <a:sy n="69" d="100"/>
        </p:scale>
        <p:origin x="200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4-07T23:43:07.732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C3184A-C3F0-4377-800E-224411B64A51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E9E00A6D-00E1-4A94-992A-FA732123D567}" type="pres">
      <dgm:prSet presAssocID="{ADC3184A-C3F0-4377-800E-224411B64A51}" presName="Name0" presStyleCnt="0">
        <dgm:presLayoutVars>
          <dgm:dir/>
          <dgm:animLvl val="lvl"/>
          <dgm:resizeHandles val="exact"/>
        </dgm:presLayoutVars>
      </dgm:prSet>
      <dgm:spPr/>
    </dgm:pt>
    <dgm:pt modelId="{E61C0B25-3C87-4241-B503-37E0E784354C}" type="pres">
      <dgm:prSet presAssocID="{ADC3184A-C3F0-4377-800E-224411B64A51}" presName="dummy" presStyleCnt="0"/>
      <dgm:spPr/>
    </dgm:pt>
    <dgm:pt modelId="{F1F3DD7A-8401-4C3C-AAC6-470CD161450C}" type="pres">
      <dgm:prSet presAssocID="{ADC3184A-C3F0-4377-800E-224411B64A51}" presName="linH" presStyleCnt="0"/>
      <dgm:spPr/>
    </dgm:pt>
    <dgm:pt modelId="{ED6C51E4-883C-413F-8581-D07D3BF63C10}" type="pres">
      <dgm:prSet presAssocID="{ADC3184A-C3F0-4377-800E-224411B64A51}" presName="padding1" presStyleCnt="0"/>
      <dgm:spPr/>
    </dgm:pt>
    <dgm:pt modelId="{7D03CC0A-4F01-46A9-B55F-DB2CF346CF0E}" type="pres">
      <dgm:prSet presAssocID="{ADC3184A-C3F0-4377-800E-224411B64A51}" presName="padding2" presStyleCnt="0"/>
      <dgm:spPr/>
    </dgm:pt>
    <dgm:pt modelId="{AA44767E-2526-45DF-AAA1-AE75E669B90D}" type="pres">
      <dgm:prSet presAssocID="{ADC3184A-C3F0-4377-800E-224411B64A51}" presName="negArrow" presStyleCnt="0"/>
      <dgm:spPr/>
    </dgm:pt>
    <dgm:pt modelId="{33026156-D02B-43B9-AD07-C54D8B06DC96}" type="pres">
      <dgm:prSet presAssocID="{ADC3184A-C3F0-4377-800E-224411B64A51}" presName="backgroundArrow" presStyleLbl="node1" presStyleIdx="0" presStyleCnt="1" custLinFactNeighborX="-5439" custLinFactNeighborY="6259"/>
      <dgm:spPr/>
    </dgm:pt>
  </dgm:ptLst>
  <dgm:cxnLst>
    <dgm:cxn modelId="{CA143742-DBDC-41F6-8E65-EF4C8C190D92}" type="presOf" srcId="{ADC3184A-C3F0-4377-800E-224411B64A51}" destId="{E9E00A6D-00E1-4A94-992A-FA732123D567}" srcOrd="0" destOrd="0" presId="urn:microsoft.com/office/officeart/2005/8/layout/hProcess3"/>
    <dgm:cxn modelId="{648DF052-EB6D-4E1A-A91E-65D3CFF8F172}" type="presParOf" srcId="{E9E00A6D-00E1-4A94-992A-FA732123D567}" destId="{E61C0B25-3C87-4241-B503-37E0E784354C}" srcOrd="0" destOrd="0" presId="urn:microsoft.com/office/officeart/2005/8/layout/hProcess3"/>
    <dgm:cxn modelId="{CEDBF8C6-35BC-4FD1-A3D2-4267E8F101B3}" type="presParOf" srcId="{E9E00A6D-00E1-4A94-992A-FA732123D567}" destId="{F1F3DD7A-8401-4C3C-AAC6-470CD161450C}" srcOrd="1" destOrd="0" presId="urn:microsoft.com/office/officeart/2005/8/layout/hProcess3"/>
    <dgm:cxn modelId="{77D5449E-9E16-4FE9-B48A-C4AD8DB5CDD0}" type="presParOf" srcId="{F1F3DD7A-8401-4C3C-AAC6-470CD161450C}" destId="{ED6C51E4-883C-413F-8581-D07D3BF63C10}" srcOrd="0" destOrd="0" presId="urn:microsoft.com/office/officeart/2005/8/layout/hProcess3"/>
    <dgm:cxn modelId="{255DCAD4-F48F-49CB-B901-C171672ED800}" type="presParOf" srcId="{F1F3DD7A-8401-4C3C-AAC6-470CD161450C}" destId="{7D03CC0A-4F01-46A9-B55F-DB2CF346CF0E}" srcOrd="1" destOrd="0" presId="urn:microsoft.com/office/officeart/2005/8/layout/hProcess3"/>
    <dgm:cxn modelId="{1E571EF4-0BFA-4E48-9906-0AF9385302FD}" type="presParOf" srcId="{F1F3DD7A-8401-4C3C-AAC6-470CD161450C}" destId="{AA44767E-2526-45DF-AAA1-AE75E669B90D}" srcOrd="2" destOrd="0" presId="urn:microsoft.com/office/officeart/2005/8/layout/hProcess3"/>
    <dgm:cxn modelId="{69557E80-43F8-40EC-98F4-35951EC51541}" type="presParOf" srcId="{F1F3DD7A-8401-4C3C-AAC6-470CD161450C}" destId="{33026156-D02B-43B9-AD07-C54D8B06DC96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26156-D02B-43B9-AD07-C54D8B06DC96}">
      <dsp:nvSpPr>
        <dsp:cNvPr id="0" name=""/>
        <dsp:cNvSpPr/>
      </dsp:nvSpPr>
      <dsp:spPr>
        <a:xfrm>
          <a:off x="0" y="33654"/>
          <a:ext cx="1626707" cy="108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pPr/>
              <a:t>10-Apr-22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pPr/>
              <a:t>10-Apr-22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data-reduction-in-data-mining#:~:text=Data%20reduction%20is%20a%20process,integrity%20of%20the%20original%20data" TargetMode="External"/><Relationship Id="rId2" Type="http://schemas.openxmlformats.org/officeDocument/2006/relationships/hyperlink" Target="https://towardsdatascience.com/3-key-differences-between-merge-and-concat-functions-of-pandas-ab2bab224b59#:~:text=Concat%20function%20concatenates%20dataframes%20along,combinations%20based%20on%20a%20condition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machinelearningmastery.com/linear-regression-for-machine-learning/" TargetMode="External"/><Relationship Id="rId5" Type="http://schemas.openxmlformats.org/officeDocument/2006/relationships/hyperlink" Target="https://machinelearningmastery.com/ridge-regression-with-python/" TargetMode="External"/><Relationship Id="rId4" Type="http://schemas.openxmlformats.org/officeDocument/2006/relationships/hyperlink" Target="https://www.statisticshowto.com/lasso-regression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500" y="1"/>
            <a:ext cx="6034088" cy="6857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0225" y="903289"/>
            <a:ext cx="4986338" cy="3262311"/>
          </a:xfrm>
        </p:spPr>
        <p:txBody>
          <a:bodyPr>
            <a:normAutofit/>
          </a:bodyPr>
          <a:lstStyle/>
          <a:p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Machine Learning techniques for predicting energy and CO2 Emissions in Seattle City</a:t>
            </a:r>
            <a:endParaRPr lang="en-US" sz="3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University of Saint Joseph of Beirut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Presented by: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Nour Abboud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Evaluated by: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Dr.Eng Nicole Challita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36225" y="1159790"/>
            <a:ext cx="5372100" cy="71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Building</a:t>
            </a:r>
            <a:r>
              <a:rPr kumimoji="0" lang="en-US" sz="19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Year</a:t>
            </a:r>
            <a:endParaRPr kumimoji="0" lang="en-US" sz="19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BEE08E-D5C0-42E2-AB73-7CCC07B72E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0931" y="1159790"/>
            <a:ext cx="5372096" cy="711200"/>
          </a:xfrm>
        </p:spPr>
        <p:txBody>
          <a:bodyPr/>
          <a:lstStyle/>
          <a:p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Age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01091" y="314036"/>
            <a:ext cx="4807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fr-FR" sz="3000" b="1" dirty="0"/>
          </a:p>
        </p:txBody>
      </p:sp>
      <p:pic>
        <p:nvPicPr>
          <p:cNvPr id="9" name="Picture 8" descr="buidingyear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24" y="2122104"/>
            <a:ext cx="5253593" cy="3689417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2289" y="2122104"/>
            <a:ext cx="5389711" cy="368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5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36225" y="1159790"/>
            <a:ext cx="5372100" cy="71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Total</a:t>
            </a:r>
            <a:r>
              <a:rPr kumimoji="0" lang="en-US" sz="1900" b="1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CO2 Emissions</a:t>
            </a:r>
            <a:endParaRPr kumimoji="0" lang="en-US" sz="19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BEE08E-D5C0-42E2-AB73-7CCC07B72E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46842" y="1305668"/>
            <a:ext cx="5372096" cy="711200"/>
          </a:xfrm>
        </p:spPr>
        <p:txBody>
          <a:bodyPr/>
          <a:lstStyle/>
          <a:p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Consumption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01091" y="314036"/>
            <a:ext cx="4807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fr-FR" sz="3000" b="1" dirty="0"/>
          </a:p>
        </p:txBody>
      </p:sp>
      <p:pic>
        <p:nvPicPr>
          <p:cNvPr id="14" name="Picture 13"/>
          <p:cNvPicPr/>
          <p:nvPr/>
        </p:nvPicPr>
        <p:blipFill>
          <a:blip r:embed="rId2"/>
          <a:srcRect b="1418"/>
          <a:stretch>
            <a:fillRect/>
          </a:stretch>
        </p:blipFill>
        <p:spPr bwMode="auto">
          <a:xfrm>
            <a:off x="361515" y="2162746"/>
            <a:ext cx="6153150" cy="423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4665" y="2162746"/>
            <a:ext cx="5677335" cy="423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85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01091" y="314036"/>
            <a:ext cx="4807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fr-FR" sz="3000" b="1" dirty="0"/>
          </a:p>
        </p:txBody>
      </p:sp>
      <p:pic>
        <p:nvPicPr>
          <p:cNvPr id="8" name="Picture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9092" y="1681018"/>
            <a:ext cx="7897090" cy="3833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866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7273" y="138545"/>
            <a:ext cx="4807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fr-FR" sz="3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54" y="686274"/>
            <a:ext cx="8365022" cy="32728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25" y="3983747"/>
            <a:ext cx="9066985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1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7273" y="138545"/>
            <a:ext cx="4807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fr-FR" sz="3000" b="1" dirty="0"/>
          </a:p>
        </p:txBody>
      </p:sp>
      <p:pic>
        <p:nvPicPr>
          <p:cNvPr id="7" name="Picture 6" descr="pic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913746" y="803563"/>
            <a:ext cx="6391563" cy="2934695"/>
          </a:xfrm>
          <a:prstGeom prst="rect">
            <a:avLst/>
          </a:prstGeom>
        </p:spPr>
      </p:pic>
      <p:pic>
        <p:nvPicPr>
          <p:cNvPr id="8" name="Picture 7" descr="pic9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087982" y="3854275"/>
            <a:ext cx="5972925" cy="28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01091" y="314036"/>
            <a:ext cx="4807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fr-FR" sz="3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06" y="1208376"/>
            <a:ext cx="6049757" cy="5476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19956" y="2205904"/>
            <a:ext cx="33989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prevent collinearity problems?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variables: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GFABuildingRate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GFAParkingRate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823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7875" y="1062238"/>
            <a:ext cx="5921664" cy="10004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11284" y="1362390"/>
            <a:ext cx="431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Model</a:t>
            </a: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76" y="2988929"/>
            <a:ext cx="6677197" cy="32342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1830" r="45675"/>
          <a:stretch/>
        </p:blipFill>
        <p:spPr>
          <a:xfrm>
            <a:off x="646887" y="2988929"/>
            <a:ext cx="3721913" cy="35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7875" y="1062238"/>
            <a:ext cx="5921664" cy="10004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11284" y="1362390"/>
            <a:ext cx="431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fr-F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17" y="3095278"/>
            <a:ext cx="6982691" cy="3382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" t="1830" r="44666"/>
          <a:stretch/>
        </p:blipFill>
        <p:spPr>
          <a:xfrm>
            <a:off x="620722" y="3027397"/>
            <a:ext cx="3604470" cy="345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8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7875" y="1062238"/>
            <a:ext cx="5921664" cy="10004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11284" y="1362390"/>
            <a:ext cx="431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Lasso Model</a:t>
            </a: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014" y="3016251"/>
            <a:ext cx="7121948" cy="3449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209" r="47144"/>
          <a:stretch/>
        </p:blipFill>
        <p:spPr>
          <a:xfrm>
            <a:off x="806593" y="3016251"/>
            <a:ext cx="3232727" cy="32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9335" y="1062237"/>
            <a:ext cx="5921664" cy="10004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11284" y="1463990"/>
            <a:ext cx="431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Ridge Model</a:t>
            </a: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45" y="3029527"/>
            <a:ext cx="7051060" cy="34153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" t="2036" r="48102"/>
          <a:stretch/>
        </p:blipFill>
        <p:spPr>
          <a:xfrm>
            <a:off x="692727" y="3029527"/>
            <a:ext cx="3398982" cy="340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4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56" y="240147"/>
            <a:ext cx="10149450" cy="3666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0545" y="4718953"/>
            <a:ext cx="3583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fr-FR" sz="4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6580" y="3967494"/>
            <a:ext cx="39162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7875" y="1062238"/>
            <a:ext cx="5921664" cy="10004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75680" y="1362390"/>
            <a:ext cx="431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fr-F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fr-F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7" y="3011115"/>
            <a:ext cx="7070579" cy="3424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" t="2967" r="46408"/>
          <a:stretch/>
        </p:blipFill>
        <p:spPr>
          <a:xfrm>
            <a:off x="718478" y="3011115"/>
            <a:ext cx="3470970" cy="33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31635"/>
            <a:ext cx="4065588" cy="4572289"/>
          </a:xfrm>
        </p:spPr>
        <p:txBody>
          <a:bodyPr>
            <a:normAutofit/>
          </a:bodyPr>
          <a:lstStyle/>
          <a:p>
            <a:pPr lvl="0"/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predicting CO2 Emissions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best model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Random Forest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0" lvl="0" indent="0">
              <a:buNone/>
            </a:pPr>
            <a:endParaRPr 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Energy Consumption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model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Model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endParaRPr 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is the worst model to be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08" y="1653307"/>
            <a:ext cx="7293565" cy="30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2E51-D53F-4CA2-8BF0-E130B326D5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1475" y="-758824"/>
            <a:ext cx="11520487" cy="7588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" b="0" dirty="0">
                <a:solidFill>
                  <a:schemeClr val="bg1">
                    <a:lumMod val="95000"/>
                  </a:schemeClr>
                </a:solidFill>
              </a:rPr>
              <a:t>Slide 27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363" y="581891"/>
            <a:ext cx="7555346" cy="837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https://towardsdatascience.com/3-key-differences-between-merge-and-concat-functions-of-pandas-ab2bab224b59#:~:text=Concat%20function%20concatenates%20dataframes%20along,combinations%20based%20on%20a%20condition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https://www.javatpoint.com/data-reduction-in-data-mining#:~:text=Data%20reduction%20is%20a%20process,integrity%20of%20the%20original%20data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https://www.statisticshowto.com/lasso-regression</a:t>
            </a:r>
            <a:r>
              <a:rPr lang="en-US" sz="17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  <a:endParaRPr lang="en-US" sz="17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https://machinelearningmastery.com/ridge-regression-with-python</a:t>
            </a:r>
            <a:r>
              <a:rPr lang="en-US" sz="17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endParaRPr lang="en-US" sz="17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https://machinelearningmastery.com/linear-regression-for-machine-learning/</a:t>
            </a:r>
            <a:endParaRPr lang="fr-F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54" y="801255"/>
            <a:ext cx="5043053" cy="3782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5454" y="4978400"/>
            <a:ext cx="5883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fr-FR" sz="3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You for </a:t>
            </a:r>
            <a:r>
              <a:rPr lang="en-US" sz="3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FR" sz="3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Attention </a:t>
            </a:r>
          </a:p>
          <a:p>
            <a:pPr algn="ctr"/>
            <a:r>
              <a:rPr lang="fr-FR" sz="3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fr-FR" sz="3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6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1481" y="688581"/>
            <a:ext cx="4986338" cy="537584"/>
          </a:xfrm>
        </p:spPr>
        <p:txBody>
          <a:bodyPr>
            <a:normAutofit fontScale="90000"/>
          </a:bodyPr>
          <a:lstStyle/>
          <a:p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3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3" y="289213"/>
            <a:ext cx="5272759" cy="6270785"/>
          </a:xfrm>
          <a:prstGeom prst="rect">
            <a:avLst/>
          </a:prstGeom>
        </p:spPr>
      </p:pic>
      <p:sp>
        <p:nvSpPr>
          <p:cNvPr id="9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470366" y="949167"/>
            <a:ext cx="5585825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Washington State Capital     </a:t>
            </a:r>
            <a:endParaRPr lang="fr-FR" alt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Huge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city in the state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Non-Residential</a:t>
            </a:r>
            <a:r>
              <a:rPr 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buildings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 </a:t>
            </a:r>
            <a:r>
              <a:rPr lang="en-US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empty</a:t>
            </a:r>
            <a:r>
              <a:rPr lang="fr-FR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of </a:t>
            </a:r>
            <a:r>
              <a:rPr lang="en-US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greenhouse</a:t>
            </a:r>
            <a:r>
              <a:rPr lang="fr-FR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  <a:r>
              <a:rPr lang="fr-FR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fr-FR" alt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2050 </a:t>
            </a:r>
            <a:endParaRPr lang="fr-FR" altLang="fr-F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fr-FR" alt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fr-FR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CO2 Emissions and </a:t>
            </a:r>
            <a:r>
              <a:rPr lang="en-US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fr-FR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fr-F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5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3018" y="3737856"/>
            <a:ext cx="35837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fr-FR" sz="3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5964" y="4441389"/>
            <a:ext cx="42896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2015 ( 3340 obs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47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 (3376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 / 45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964" y="279573"/>
            <a:ext cx="7781064" cy="33087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20759" y="3737856"/>
            <a:ext cx="3393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 data</a:t>
            </a:r>
            <a:endParaRPr lang="fr-FR" sz="3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32912" y="4412378"/>
            <a:ext cx="428963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Categorical: neighborhood, property use type, building type</a:t>
            </a:r>
          </a:p>
          <a:p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Numerical: </a:t>
            </a:r>
            <a:r>
              <a:rPr lang="fr-FR" alt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surfaces ,</a:t>
            </a:r>
            <a:r>
              <a:rPr lang="en-US" alt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fr-FR" alt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  <a:r>
              <a:rPr lang="fr-FR" alt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CO2 </a:t>
            </a:r>
            <a:r>
              <a:rPr lang="en-US" alt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emissions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13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16" y="2107559"/>
            <a:ext cx="5272764" cy="122214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581" y="1458460"/>
            <a:ext cx="5064486" cy="374249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datasets ‘ columns 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of variables: location, id,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ghg</a:t>
            </a: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Conservation of non-residential buildings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NaNs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Dropping Duplicated indexes </a:t>
            </a: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81453" y="295564"/>
            <a:ext cx="4341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lang="fr-FR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6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273" y="3903036"/>
            <a:ext cx="3143250" cy="802120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 smtClean="0"/>
              <a:t>Before Standardization</a:t>
            </a:r>
            <a:endParaRPr lang="en-US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5527" y="3908980"/>
            <a:ext cx="3142800" cy="808395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 smtClean="0"/>
              <a:t>After Standardization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50109"/>
            <a:ext cx="3704150" cy="1614488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186082044"/>
              </p:ext>
            </p:extLst>
          </p:nvPr>
        </p:nvGraphicFramePr>
        <p:xfrm>
          <a:off x="5264727" y="2789382"/>
          <a:ext cx="1626707" cy="1113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1891" y="1355929"/>
            <a:ext cx="3690072" cy="1708668"/>
          </a:xfrm>
          <a:prstGeom prst="rect">
            <a:avLst/>
          </a:prstGeom>
        </p:spPr>
      </p:pic>
      <p:sp>
        <p:nvSpPr>
          <p:cNvPr id="14" name="Plus 13"/>
          <p:cNvSpPr/>
          <p:nvPr/>
        </p:nvSpPr>
        <p:spPr>
          <a:xfrm>
            <a:off x="5486400" y="3999345"/>
            <a:ext cx="835710" cy="71803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4886036" y="4895273"/>
            <a:ext cx="2418700" cy="8589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Fix </a:t>
            </a:r>
            <a:r>
              <a:rPr lang="en-US" dirty="0"/>
              <a:t>columns ‘names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 columns…</a:t>
            </a:r>
          </a:p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117" y="4202316"/>
            <a:ext cx="3143250" cy="1184131"/>
          </a:xfrm>
        </p:spPr>
        <p:txBody>
          <a:bodyPr/>
          <a:lstStyle/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NaNs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29909" y="4145251"/>
            <a:ext cx="3188991" cy="12982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Conservation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non-residential buildings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58" y="1370746"/>
            <a:ext cx="3673904" cy="2844715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5551055" y="2964873"/>
            <a:ext cx="1136072" cy="100676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895274" y="4839854"/>
            <a:ext cx="2603220" cy="951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Filling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NaNs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Dropping duplicated indexes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1459345"/>
            <a:ext cx="3609398" cy="28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39" y="203199"/>
            <a:ext cx="11520487" cy="1124447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196" y="4251738"/>
            <a:ext cx="5582064" cy="79231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2015 + Dataset 2015= New 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4328" y="1588593"/>
            <a:ext cx="36853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3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3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61933" y="1588593"/>
            <a:ext cx="36298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3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3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</a:t>
            </a:r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67" y="2186978"/>
            <a:ext cx="2412591" cy="1518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95" y="2134412"/>
            <a:ext cx="2585536" cy="1447900"/>
          </a:xfrm>
          <a:prstGeom prst="rect">
            <a:avLst/>
          </a:prstGeom>
        </p:spPr>
      </p:pic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 txBox="1">
            <a:spLocks/>
          </p:cNvSpPr>
          <p:nvPr/>
        </p:nvSpPr>
        <p:spPr>
          <a:xfrm>
            <a:off x="7198042" y="4418204"/>
            <a:ext cx="4693920" cy="1001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variables that do not interest us (ex suffixes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WN)</a:t>
            </a:r>
            <a:endParaRPr lang="fr-F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3709" y="5948217"/>
            <a:ext cx="4856018" cy="57450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LargestPropertyUseType</a:t>
            </a:r>
            <a:endParaRPr kumimoji="0" lang="en-US" sz="19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BEE08E-D5C0-42E2-AB73-7CCC07B72E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4562" y="1161253"/>
            <a:ext cx="5226045" cy="478323"/>
          </a:xfrm>
        </p:spPr>
        <p:txBody>
          <a:bodyPr/>
          <a:lstStyle/>
          <a:p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Floors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pic2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50981" y="1087923"/>
            <a:ext cx="5725391" cy="4935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25" y="1741176"/>
            <a:ext cx="5018520" cy="40703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1091" y="314036"/>
            <a:ext cx="4807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fr-FR" sz="3000" b="1" dirty="0"/>
          </a:p>
        </p:txBody>
      </p:sp>
    </p:spTree>
    <p:extLst>
      <p:ext uri="{BB962C8B-B14F-4D97-AF65-F5344CB8AC3E}">
        <p14:creationId xmlns:p14="http://schemas.microsoft.com/office/powerpoint/2010/main" val="314967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6A5B5-1BEC-4EEA-9356-9BFD758ACB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60C99C-4D9A-4DAB-AA53-E488AEBCAE16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D1F562-76A4-4CE4-B3CA-758D572E94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359</Words>
  <Application>Microsoft Office PowerPoint</Application>
  <PresentationFormat>Widescreen</PresentationFormat>
  <Paragraphs>156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Unicode MS</vt:lpstr>
      <vt:lpstr>Calibri</vt:lpstr>
      <vt:lpstr>Calibri Light</vt:lpstr>
      <vt:lpstr>Tahoma</vt:lpstr>
      <vt:lpstr>Times New Roman</vt:lpstr>
      <vt:lpstr>Office Theme</vt:lpstr>
      <vt:lpstr>Machine Learning techniques for predicting energy and CO2 Emissions in Seattle City</vt:lpstr>
      <vt:lpstr>PowerPoint Presentation</vt:lpstr>
      <vt:lpstr>Introduction</vt:lpstr>
      <vt:lpstr>PowerPoint Presentation</vt:lpstr>
      <vt:lpstr>Data Preprocessing </vt:lpstr>
      <vt:lpstr>Data Cleaning</vt:lpstr>
      <vt:lpstr>Data Cleaning</vt:lpstr>
      <vt:lpstr> Data Preprocessing</vt:lpstr>
      <vt:lpstr>LargestPropertyUseType</vt:lpstr>
      <vt:lpstr>Building Year</vt:lpstr>
      <vt:lpstr>Total CO2 Emissions</vt:lpstr>
      <vt:lpstr>PowerPoint Presentation</vt:lpstr>
      <vt:lpstr>PowerPoint Presentation</vt:lpstr>
      <vt:lpstr>PowerPoint Presentation</vt:lpstr>
      <vt:lpstr>PowerPoint Presentation</vt:lpstr>
      <vt:lpstr> Modeling </vt:lpstr>
      <vt:lpstr> Modeling </vt:lpstr>
      <vt:lpstr> Modeling </vt:lpstr>
      <vt:lpstr> Modeling </vt:lpstr>
      <vt:lpstr> Modeling </vt:lpstr>
      <vt:lpstr>Conclusion</vt:lpstr>
      <vt:lpstr>Slide 27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2022-04-04T06:11:56Z</dcterms:created>
  <dcterms:modified xsi:type="dcterms:W3CDTF">2022-04-10T15:41:27Z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